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3" r:id="rId18"/>
    <p:sldId id="27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18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F8621-EE5A-4EB6-9C91-44DC9949B39B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03971-7313-4998-958E-71DBA46311C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4295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F8621-EE5A-4EB6-9C91-44DC9949B39B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03971-7313-4998-958E-71DBA46311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476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F8621-EE5A-4EB6-9C91-44DC9949B39B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03971-7313-4998-958E-71DBA46311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316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F8621-EE5A-4EB6-9C91-44DC9949B39B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03971-7313-4998-958E-71DBA46311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926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F8621-EE5A-4EB6-9C91-44DC9949B39B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03971-7313-4998-958E-71DBA46311C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647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F8621-EE5A-4EB6-9C91-44DC9949B39B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03971-7313-4998-958E-71DBA46311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822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F8621-EE5A-4EB6-9C91-44DC9949B39B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03971-7313-4998-958E-71DBA46311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819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F8621-EE5A-4EB6-9C91-44DC9949B39B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03971-7313-4998-958E-71DBA46311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003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F8621-EE5A-4EB6-9C91-44DC9949B39B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03971-7313-4998-958E-71DBA46311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910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34F8621-EE5A-4EB6-9C91-44DC9949B39B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0403971-7313-4998-958E-71DBA46311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726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F8621-EE5A-4EB6-9C91-44DC9949B39B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03971-7313-4998-958E-71DBA46311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349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34F8621-EE5A-4EB6-9C91-44DC9949B39B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0403971-7313-4998-958E-71DBA46311C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460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2154065"/>
          </a:xfrm>
        </p:spPr>
        <p:txBody>
          <a:bodyPr/>
          <a:lstStyle/>
          <a:p>
            <a:r>
              <a:rPr lang="zh-CN" altLang="en-US" dirty="0"/>
              <a:t>场景人流检测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0051" y="3435531"/>
            <a:ext cx="10058400" cy="2163089"/>
          </a:xfrm>
        </p:spPr>
        <p:txBody>
          <a:bodyPr>
            <a:noAutofit/>
          </a:bodyPr>
          <a:lstStyle/>
          <a:p>
            <a:pPr algn="r"/>
            <a:r>
              <a:rPr lang="zh-CN" altLang="en-US" dirty="0" smtClean="0"/>
              <a:t>组员：黄俊达</a:t>
            </a:r>
            <a:endParaRPr lang="en-US" altLang="zh-CN" dirty="0"/>
          </a:p>
          <a:p>
            <a:pPr algn="r"/>
            <a:r>
              <a:rPr lang="en-US" altLang="zh-CN" dirty="0"/>
              <a:t> </a:t>
            </a:r>
            <a:r>
              <a:rPr lang="en-US" altLang="zh-CN" dirty="0" smtClean="0"/>
              <a:t>         </a:t>
            </a:r>
            <a:r>
              <a:rPr lang="zh-CN" altLang="en-US" dirty="0" smtClean="0"/>
              <a:t>百家运</a:t>
            </a:r>
            <a:endParaRPr lang="en-US" altLang="zh-CN" dirty="0" smtClean="0"/>
          </a:p>
          <a:p>
            <a:pPr algn="r"/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果航</a:t>
            </a:r>
            <a:endParaRPr lang="en-US" altLang="zh-CN" dirty="0" smtClean="0"/>
          </a:p>
          <a:p>
            <a:pPr algn="r"/>
            <a:r>
              <a:rPr lang="en-US" altLang="zh-CN" dirty="0"/>
              <a:t> </a:t>
            </a:r>
            <a:r>
              <a:rPr lang="en-US" altLang="zh-CN" dirty="0" smtClean="0"/>
              <a:t>         </a:t>
            </a:r>
            <a:r>
              <a:rPr lang="zh-CN" altLang="en-US" dirty="0" smtClean="0"/>
              <a:t>雷万年</a:t>
            </a:r>
            <a:r>
              <a:rPr lang="en-US" altLang="zh-CN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5907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模型结构</a:t>
            </a:r>
            <a:r>
              <a:rPr lang="zh-CN" altLang="en-US" dirty="0"/>
              <a:t>：</a:t>
            </a:r>
            <a:r>
              <a:rPr lang="en-US" altLang="zh-CN" dirty="0"/>
              <a:t>YOLOv5</a:t>
            </a:r>
            <a:r>
              <a:rPr lang="zh-CN" altLang="en-US" dirty="0"/>
              <a:t>采用轻量级的模型结构，包括小、中、大和极大四种不同的版本（如</a:t>
            </a:r>
            <a:r>
              <a:rPr lang="en-US" altLang="zh-CN" dirty="0"/>
              <a:t>YOLOv5s</a:t>
            </a:r>
            <a:r>
              <a:rPr lang="zh-CN" altLang="en-US" dirty="0"/>
              <a:t>，</a:t>
            </a:r>
            <a:r>
              <a:rPr lang="en-US" altLang="zh-CN" dirty="0"/>
              <a:t>YOLOv5m</a:t>
            </a:r>
            <a:r>
              <a:rPr lang="zh-CN" altLang="en-US" dirty="0"/>
              <a:t>，</a:t>
            </a:r>
            <a:r>
              <a:rPr lang="en-US" altLang="zh-CN" dirty="0"/>
              <a:t>YOLOv5l</a:t>
            </a:r>
            <a:r>
              <a:rPr lang="zh-CN" altLang="en-US" dirty="0"/>
              <a:t>，</a:t>
            </a:r>
            <a:r>
              <a:rPr lang="en-US" altLang="zh-CN" dirty="0"/>
              <a:t>YOLOv5x</a:t>
            </a:r>
            <a:r>
              <a:rPr lang="zh-CN" altLang="en-US" dirty="0"/>
              <a:t>），用户可以根据实际需求选择不同规模的模型。</a:t>
            </a:r>
          </a:p>
          <a:p>
            <a:r>
              <a:rPr lang="zh-CN" altLang="en-US" b="1" dirty="0"/>
              <a:t>性能</a:t>
            </a:r>
            <a:r>
              <a:rPr lang="zh-CN" altLang="en-US" dirty="0"/>
              <a:t>：</a:t>
            </a:r>
            <a:r>
              <a:rPr lang="en-US" altLang="zh-CN" dirty="0"/>
              <a:t>YOLOv5</a:t>
            </a:r>
            <a:r>
              <a:rPr lang="zh-CN" altLang="en-US" dirty="0"/>
              <a:t>在保持较高的检测精度的同时，优化了速度和内存消耗，具有很好的性能表现。在多个目标检测竞赛中，</a:t>
            </a:r>
            <a:r>
              <a:rPr lang="en-US" altLang="zh-CN" dirty="0"/>
              <a:t>YOLOv5</a:t>
            </a:r>
            <a:r>
              <a:rPr lang="zh-CN" altLang="en-US" dirty="0"/>
              <a:t>在精度和速度上都取得了令人瞩目的成绩。</a:t>
            </a:r>
          </a:p>
          <a:p>
            <a:r>
              <a:rPr lang="zh-CN" altLang="en-US" b="1" dirty="0"/>
              <a:t>易用性</a:t>
            </a:r>
            <a:r>
              <a:rPr lang="zh-CN" altLang="en-US" dirty="0"/>
              <a:t>：</a:t>
            </a:r>
            <a:r>
              <a:rPr lang="en-US" altLang="zh-CN" dirty="0"/>
              <a:t>YOLOv5</a:t>
            </a:r>
            <a:r>
              <a:rPr lang="zh-CN" altLang="en-US" dirty="0"/>
              <a:t>提供了简单易用的</a:t>
            </a:r>
            <a:r>
              <a:rPr lang="en-US" altLang="zh-CN" dirty="0" err="1"/>
              <a:t>PyTorch</a:t>
            </a:r>
            <a:r>
              <a:rPr lang="zh-CN" altLang="en-US" dirty="0"/>
              <a:t>代码库，方便用户进行训练和部署。此外，</a:t>
            </a:r>
            <a:r>
              <a:rPr lang="en-US" altLang="zh-CN" dirty="0"/>
              <a:t>YOLOv5</a:t>
            </a:r>
            <a:r>
              <a:rPr lang="zh-CN" altLang="en-US" dirty="0"/>
              <a:t>还支持在移动设备和嵌入式系统上进行推理，具有较好的通用性和灵活性。</a:t>
            </a:r>
          </a:p>
          <a:p>
            <a:r>
              <a:rPr lang="zh-CN" altLang="en-US" b="1" dirty="0"/>
              <a:t>训练策略</a:t>
            </a:r>
            <a:r>
              <a:rPr lang="zh-CN" altLang="en-US" dirty="0"/>
              <a:t>：</a:t>
            </a:r>
            <a:r>
              <a:rPr lang="en-US" altLang="zh-CN" dirty="0"/>
              <a:t>YOLOv5</a:t>
            </a:r>
            <a:r>
              <a:rPr lang="zh-CN" altLang="en-US" dirty="0"/>
              <a:t>引入了一些有效的训练策略，如多尺度训练、数据增强和自动超参数优化，有助于提升模型性能并改善泛化能力。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5758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算法</a:t>
            </a:r>
            <a:endParaRPr lang="zh-CN" altLang="en-US" dirty="0"/>
          </a:p>
        </p:txBody>
      </p:sp>
      <p:pic>
        <p:nvPicPr>
          <p:cNvPr id="4" name="内容占位符 3" descr="Focus结构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6869" y="2073603"/>
            <a:ext cx="6374674" cy="341279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22514" y="2348840"/>
            <a:ext cx="39222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Yolov5</a:t>
            </a:r>
            <a:r>
              <a:rPr lang="zh-CN" altLang="zh-CN" dirty="0"/>
              <a:t>与</a:t>
            </a:r>
            <a:r>
              <a:rPr lang="en-US" altLang="zh-CN" dirty="0"/>
              <a:t>Yolov4</a:t>
            </a:r>
            <a:r>
              <a:rPr lang="zh-CN" altLang="zh-CN" dirty="0"/>
              <a:t>相比，添加了</a:t>
            </a:r>
            <a:r>
              <a:rPr lang="en-US" altLang="zh-CN" dirty="0"/>
              <a:t>Focus</a:t>
            </a:r>
            <a:r>
              <a:rPr lang="zh-CN" altLang="zh-CN" dirty="0"/>
              <a:t>结构。其中最关键的是切片操作。例如下图（右）所示，在每张图片中每隔一个像素采集一个值，这样可组合为</a:t>
            </a:r>
            <a:r>
              <a:rPr lang="en-US" altLang="zh-CN" dirty="0"/>
              <a:t>4</a:t>
            </a:r>
            <a:r>
              <a:rPr lang="zh-CN" altLang="zh-CN" dirty="0"/>
              <a:t>张互补且无信息丢失的图片，同时将宽高信息集中到通道空间，输入通道扩充</a:t>
            </a:r>
            <a:r>
              <a:rPr lang="en-US" altLang="zh-CN" dirty="0"/>
              <a:t>4</a:t>
            </a:r>
            <a:r>
              <a:rPr lang="zh-CN" altLang="zh-CN" dirty="0"/>
              <a:t>倍，拼接后的图片相对于原图片的</a:t>
            </a:r>
            <a:r>
              <a:rPr lang="en-US" altLang="zh-CN" dirty="0"/>
              <a:t>RGB</a:t>
            </a:r>
            <a:r>
              <a:rPr lang="zh-CN" altLang="zh-CN" dirty="0"/>
              <a:t>三通道模式变为</a:t>
            </a:r>
            <a:r>
              <a:rPr lang="en-US" altLang="zh-CN" dirty="0"/>
              <a:t>12</a:t>
            </a:r>
            <a:r>
              <a:rPr lang="zh-CN" altLang="zh-CN" dirty="0"/>
              <a:t>通道，即</a:t>
            </a:r>
            <a:r>
              <a:rPr lang="en-US" altLang="zh-CN" dirty="0"/>
              <a:t>4x4x3</a:t>
            </a:r>
            <a:r>
              <a:rPr lang="zh-CN" altLang="zh-CN" dirty="0"/>
              <a:t>的图像经切片后变为了</a:t>
            </a:r>
            <a:r>
              <a:rPr lang="en-US" altLang="zh-CN" dirty="0"/>
              <a:t>2x2x12</a:t>
            </a:r>
            <a:r>
              <a:rPr lang="zh-CN" altLang="zh-CN" dirty="0"/>
              <a:t>的特征图。</a:t>
            </a:r>
          </a:p>
        </p:txBody>
      </p:sp>
    </p:spTree>
    <p:extLst>
      <p:ext uri="{BB962C8B-B14F-4D97-AF65-F5344CB8AC3E}">
        <p14:creationId xmlns:p14="http://schemas.microsoft.com/office/powerpoint/2010/main" val="2448833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算法</a:t>
            </a:r>
            <a:endParaRPr lang="zh-CN" altLang="en-US" dirty="0"/>
          </a:p>
        </p:txBody>
      </p:sp>
      <p:pic>
        <p:nvPicPr>
          <p:cNvPr id="4" name="内容占位符 3" descr="CSP结构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0320" y="1846263"/>
            <a:ext cx="7871156" cy="40227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97280" y="2625634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CSP</a:t>
            </a:r>
            <a:r>
              <a:rPr lang="zh-CN" altLang="en-US" dirty="0" smtClean="0"/>
              <a:t>结构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3064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算法</a:t>
            </a:r>
            <a:endParaRPr lang="zh-CN" altLang="en-US" dirty="0"/>
          </a:p>
        </p:txBody>
      </p:sp>
      <p:pic>
        <p:nvPicPr>
          <p:cNvPr id="4" name="内容占位符 3" descr="FPN+PAN结构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9138" y="1950766"/>
            <a:ext cx="5290757" cy="40227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97280" y="2338251"/>
            <a:ext cx="3788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Yolov5</a:t>
            </a:r>
            <a:r>
              <a:rPr lang="zh-CN" altLang="zh-CN"/>
              <a:t>更新后的</a:t>
            </a:r>
            <a:r>
              <a:rPr lang="en-US" altLang="zh-CN"/>
              <a:t>Neck</a:t>
            </a:r>
            <a:r>
              <a:rPr lang="zh-CN" altLang="zh-CN"/>
              <a:t>与</a:t>
            </a:r>
            <a:r>
              <a:rPr lang="en-US" altLang="zh-CN"/>
              <a:t>Yolov4</a:t>
            </a:r>
            <a:r>
              <a:rPr lang="zh-CN" altLang="zh-CN"/>
              <a:t>同采用了</a:t>
            </a:r>
            <a:r>
              <a:rPr lang="en-US" altLang="zh-CN"/>
              <a:t>FPN+PAN</a:t>
            </a:r>
            <a:r>
              <a:rPr lang="zh-CN" altLang="zh-CN"/>
              <a:t>结构，如下图所示。</a:t>
            </a:r>
          </a:p>
        </p:txBody>
      </p:sp>
    </p:spTree>
    <p:extLst>
      <p:ext uri="{BB962C8B-B14F-4D97-AF65-F5344CB8AC3E}">
        <p14:creationId xmlns:p14="http://schemas.microsoft.com/office/powerpoint/2010/main" val="2964720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算法</a:t>
            </a:r>
            <a:endParaRPr lang="zh-CN" altLang="en-US" dirty="0"/>
          </a:p>
        </p:txBody>
      </p:sp>
      <p:pic>
        <p:nvPicPr>
          <p:cNvPr id="4" name="内容占位符 3" descr="加权MNS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6718" y="1898514"/>
            <a:ext cx="6202980" cy="40227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79714" y="2155550"/>
            <a:ext cx="31336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/>
              <a:t>在目标检测的后处理过程中，针对很多目标框的筛选，通常需要进行</a:t>
            </a:r>
            <a:r>
              <a:rPr lang="en-US" altLang="zh-CN"/>
              <a:t>NMS</a:t>
            </a:r>
            <a:r>
              <a:rPr lang="zh-CN" altLang="zh-CN"/>
              <a:t>操作。</a:t>
            </a:r>
            <a:r>
              <a:rPr lang="en-US" altLang="zh-CN"/>
              <a:t>Yolov4</a:t>
            </a:r>
            <a:r>
              <a:rPr lang="zh-CN" altLang="zh-CN"/>
              <a:t>在</a:t>
            </a:r>
            <a:r>
              <a:rPr lang="en-US" altLang="zh-CN"/>
              <a:t>DIOU_Loss</a:t>
            </a:r>
            <a:r>
              <a:rPr lang="zh-CN" altLang="zh-CN"/>
              <a:t>的基础上采用</a:t>
            </a:r>
            <a:r>
              <a:rPr lang="en-US" altLang="zh-CN"/>
              <a:t>DIOU_nms</a:t>
            </a:r>
            <a:r>
              <a:rPr lang="zh-CN" altLang="zh-CN"/>
              <a:t>的方式，而</a:t>
            </a:r>
            <a:r>
              <a:rPr lang="en-US" altLang="zh-CN"/>
              <a:t>Yolov5</a:t>
            </a:r>
            <a:r>
              <a:rPr lang="zh-CN" altLang="zh-CN"/>
              <a:t>中仍然采用加权</a:t>
            </a:r>
            <a:r>
              <a:rPr lang="en-US" altLang="zh-CN"/>
              <a:t>NMS</a:t>
            </a:r>
            <a:r>
              <a:rPr lang="zh-CN" altLang="zh-CN"/>
              <a:t>的方式。</a:t>
            </a:r>
          </a:p>
        </p:txBody>
      </p:sp>
    </p:spTree>
    <p:extLst>
      <p:ext uri="{BB962C8B-B14F-4D97-AF65-F5344CB8AC3E}">
        <p14:creationId xmlns:p14="http://schemas.microsoft.com/office/powerpoint/2010/main" val="1139616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3589" y="286603"/>
            <a:ext cx="10058400" cy="1450757"/>
          </a:xfrm>
        </p:spPr>
        <p:txBody>
          <a:bodyPr/>
          <a:lstStyle/>
          <a:p>
            <a:r>
              <a:rPr lang="zh-CN" altLang="en-US" dirty="0" smtClean="0"/>
              <a:t>算法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sort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deepsort</a:t>
            </a:r>
            <a:r>
              <a:rPr lang="zh-CN" altLang="en-US" dirty="0"/>
              <a:t>工作流程</a:t>
            </a:r>
          </a:p>
        </p:txBody>
      </p:sp>
      <p:pic>
        <p:nvPicPr>
          <p:cNvPr id="4" name="内容占位符 3" descr="传统sort工作流程"/>
          <p:cNvPicPr>
            <a:picLocks noGrp="1"/>
          </p:cNvPicPr>
          <p:nvPr>
            <p:ph idx="1"/>
          </p:nvPr>
        </p:nvPicPr>
        <p:blipFill>
          <a:blip r:embed="rId2"/>
          <a:srcRect r="1351" b="7937"/>
          <a:stretch>
            <a:fillRect/>
          </a:stretch>
        </p:blipFill>
        <p:spPr>
          <a:xfrm>
            <a:off x="877611" y="1985554"/>
            <a:ext cx="5105178" cy="3174274"/>
          </a:xfrm>
          <a:prstGeom prst="rect">
            <a:avLst/>
          </a:prstGeom>
        </p:spPr>
      </p:pic>
      <p:pic>
        <p:nvPicPr>
          <p:cNvPr id="5" name="图片 4" descr="deepsort工作流程"/>
          <p:cNvPicPr/>
          <p:nvPr/>
        </p:nvPicPr>
        <p:blipFill>
          <a:blip r:embed="rId3"/>
          <a:stretch>
            <a:fillRect/>
          </a:stretch>
        </p:blipFill>
        <p:spPr>
          <a:xfrm>
            <a:off x="6126480" y="1881958"/>
            <a:ext cx="5264150" cy="327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05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演示结果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6620" y="2468494"/>
            <a:ext cx="4764100" cy="2953879"/>
          </a:xfrm>
          <a:prstGeom prst="rect">
            <a:avLst/>
          </a:prstGeom>
        </p:spPr>
      </p:pic>
      <p:pic>
        <p:nvPicPr>
          <p:cNvPr id="5" name="图片 4" descr="输出文件夹"/>
          <p:cNvPicPr/>
          <p:nvPr/>
        </p:nvPicPr>
        <p:blipFill>
          <a:blip r:embed="rId3"/>
          <a:stretch>
            <a:fillRect/>
          </a:stretch>
        </p:blipFill>
        <p:spPr>
          <a:xfrm>
            <a:off x="6293484" y="2859583"/>
            <a:ext cx="527431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78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贡献分配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黄俊达：模型训练，汇总文档，算法模块</a:t>
            </a:r>
            <a:endParaRPr lang="en-US" altLang="zh-CN" dirty="0" smtClean="0"/>
          </a:p>
          <a:p>
            <a:r>
              <a:rPr lang="zh-CN" altLang="en-US" dirty="0" smtClean="0"/>
              <a:t>百</a:t>
            </a:r>
            <a:r>
              <a:rPr lang="zh-CN" altLang="en-US" dirty="0"/>
              <a:t>家</a:t>
            </a:r>
            <a:r>
              <a:rPr lang="zh-CN" altLang="en-US" dirty="0" smtClean="0"/>
              <a:t>运：研究现状，</a:t>
            </a:r>
            <a:r>
              <a:rPr lang="zh-CN" altLang="en-US" dirty="0"/>
              <a:t>数据集</a:t>
            </a:r>
            <a:r>
              <a:rPr lang="zh-CN" altLang="en-US" dirty="0" smtClean="0"/>
              <a:t>搜寻，算法模块</a:t>
            </a:r>
            <a:endParaRPr lang="en-US" altLang="zh-CN" dirty="0" smtClean="0"/>
          </a:p>
          <a:p>
            <a:r>
              <a:rPr lang="zh-CN" altLang="en-US" dirty="0" smtClean="0"/>
              <a:t>果航：问题定义，汇总</a:t>
            </a:r>
            <a:r>
              <a:rPr lang="en-US" altLang="zh-CN" dirty="0" smtClean="0"/>
              <a:t>PPT</a:t>
            </a:r>
            <a:r>
              <a:rPr lang="zh-CN" altLang="en-US" dirty="0" smtClean="0"/>
              <a:t>，算法模块</a:t>
            </a:r>
            <a:endParaRPr lang="en-US" altLang="zh-CN" dirty="0" smtClean="0"/>
          </a:p>
          <a:p>
            <a:r>
              <a:rPr lang="zh-CN" altLang="en-US" dirty="0" smtClean="0"/>
              <a:t>雷万年：数据集处理，算法模块，环境配置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1749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58092" y="2037026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zh-CN" altLang="en-US" sz="7200" dirty="0" smtClean="0"/>
              <a:t>谢谢大家观看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318331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研究现状</a:t>
            </a:r>
            <a:endParaRPr lang="en-US" altLang="zh-CN" dirty="0" smtClean="0"/>
          </a:p>
          <a:p>
            <a:r>
              <a:rPr lang="zh-CN" altLang="en-US" dirty="0" smtClean="0"/>
              <a:t>问题定义</a:t>
            </a:r>
            <a:endParaRPr lang="en-US" altLang="zh-CN" dirty="0" smtClean="0"/>
          </a:p>
          <a:p>
            <a:r>
              <a:rPr lang="zh-CN" altLang="en-US" dirty="0"/>
              <a:t>数据</a:t>
            </a:r>
            <a:r>
              <a:rPr lang="zh-CN" altLang="en-US" dirty="0" smtClean="0"/>
              <a:t>集</a:t>
            </a:r>
            <a:endParaRPr lang="en-US" altLang="zh-CN" dirty="0" smtClean="0"/>
          </a:p>
          <a:p>
            <a:r>
              <a:rPr lang="zh-CN" altLang="en-US" dirty="0" smtClean="0"/>
              <a:t>算法简介</a:t>
            </a:r>
            <a:endParaRPr lang="en-US" altLang="zh-CN" dirty="0" smtClean="0"/>
          </a:p>
          <a:p>
            <a:r>
              <a:rPr lang="zh-CN" altLang="en-US" dirty="0"/>
              <a:t>演示结果</a:t>
            </a:r>
          </a:p>
        </p:txBody>
      </p:sp>
    </p:spTree>
    <p:extLst>
      <p:ext uri="{BB962C8B-B14F-4D97-AF65-F5344CB8AC3E}">
        <p14:creationId xmlns:p14="http://schemas.microsoft.com/office/powerpoint/2010/main" val="1868993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研究现状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深度学习技术的应用：</a:t>
            </a:r>
            <a:r>
              <a:rPr lang="zh-CN" altLang="en-US" dirty="0"/>
              <a:t>深度学习在场景人流检测中发挥了重要作用，特别是目标检测领域的算法，如YOLO、Faster R-CNN、SSD等。这些算法能够实现高效准确的人流检测，为监控、安全等领域提供了有力支持。</a:t>
            </a:r>
          </a:p>
          <a:p>
            <a:r>
              <a:rPr lang="zh-CN" altLang="en-US" b="1" dirty="0"/>
              <a:t>密集人流场景下的检测：</a:t>
            </a:r>
            <a:r>
              <a:rPr lang="zh-CN" altLang="en-US" dirty="0"/>
              <a:t>在密集人流场景下，人与人之间相互遮挡，造成检测困难。研究者们提出了一些针对密集人流场景的算法，通过解决遮挡和拥挤等问题，提高人流检测的准确性。</a:t>
            </a:r>
          </a:p>
          <a:p>
            <a:r>
              <a:rPr lang="zh-CN" altLang="en-US" b="1" dirty="0"/>
              <a:t>实时性和效率：</a:t>
            </a:r>
            <a:r>
              <a:rPr lang="zh-CN" altLang="en-US" dirty="0"/>
              <a:t>对于实时监控场景，研究者们也在关注算法的实时性和效率，以确保在高速运动的情况下仍能准确地检测和计数人流。</a:t>
            </a:r>
          </a:p>
          <a:p>
            <a:r>
              <a:rPr lang="zh-CN" altLang="en-US" b="1" dirty="0"/>
              <a:t>多摄像头联合检测：</a:t>
            </a:r>
            <a:r>
              <a:rPr lang="zh-CN" altLang="en-US" dirty="0"/>
              <a:t>利用多摄像头联合检测的方法，可以提高对整个场景中人流的全局感知，从而更准确地进行人流检测和计数。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454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研究现状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行人重识别：</a:t>
            </a:r>
            <a:r>
              <a:rPr lang="zh-CN" altLang="en-US" dirty="0"/>
              <a:t>如何提取具有区分性的行人特征。例如：局部特征：如行人的局部部位（头部、上身、下身）特征。全局特征：整体行人外观特征。解决同一场景下，同一个人进出场景对系统的干扰。</a:t>
            </a:r>
          </a:p>
          <a:p>
            <a:r>
              <a:rPr lang="zh-CN" altLang="en-US" b="1" dirty="0"/>
              <a:t>多目标跟踪：</a:t>
            </a:r>
            <a:r>
              <a:rPr lang="zh-CN" altLang="en-US" dirty="0"/>
              <a:t>检测视频帧中的目标。在不同帧之间关联目标，确保同一个目标在不同帧中被正确追踪。建立目标的轨迹，跟踪目标的运动路径。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033" y="3607404"/>
            <a:ext cx="4402183" cy="247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29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问题定义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b="1" dirty="0"/>
              <a:t>目标：</a:t>
            </a:r>
          </a:p>
          <a:p>
            <a:endParaRPr lang="zh-CN" altLang="en-US" b="1" dirty="0"/>
          </a:p>
          <a:p>
            <a:r>
              <a:rPr lang="zh-CN" altLang="en-US" b="1" dirty="0"/>
              <a:t>识别和跟踪场景中的行人。</a:t>
            </a:r>
          </a:p>
          <a:p>
            <a:r>
              <a:rPr lang="zh-CN" altLang="en-US" b="1" dirty="0"/>
              <a:t>估计行人的数量、位置、速度和移动方向。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9787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问题定义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b="1" dirty="0"/>
              <a:t>输入：</a:t>
            </a:r>
          </a:p>
          <a:p>
            <a:r>
              <a:rPr lang="zh-CN" altLang="en-US" b="1" dirty="0"/>
              <a:t>来自监控摄像头或其他传感器的视频流或图像序列</a:t>
            </a:r>
            <a:r>
              <a:rPr lang="zh-CN" altLang="en-US" b="1" dirty="0" smtClean="0"/>
              <a:t>。</a:t>
            </a:r>
            <a:endParaRPr lang="en-US" altLang="zh-CN" b="1" dirty="0" smtClean="0"/>
          </a:p>
          <a:p>
            <a:endParaRPr lang="zh-CN" altLang="en-US" b="1" dirty="0"/>
          </a:p>
          <a:p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 descr="b6923996b7804a0d86ef610d538b5190edeb934cf76e486c89ba947954a8c2e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958012"/>
            <a:ext cx="8214360" cy="215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757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问题定义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b="1" dirty="0"/>
              <a:t>输出：</a:t>
            </a:r>
          </a:p>
          <a:p>
            <a:r>
              <a:rPr lang="zh-CN" altLang="en-US" b="1" dirty="0"/>
              <a:t>检测到的行人位置（通常以边界框或点标记表示）。</a:t>
            </a:r>
          </a:p>
          <a:p>
            <a:r>
              <a:rPr lang="zh-CN" altLang="en-US" b="1" dirty="0"/>
              <a:t>场景中的行人计数。</a:t>
            </a:r>
          </a:p>
          <a:p>
            <a:endParaRPr lang="zh-CN" altLang="en-US" b="1" dirty="0"/>
          </a:p>
          <a:p>
            <a:endParaRPr lang="zh-CN" altLang="en-US" dirty="0"/>
          </a:p>
        </p:txBody>
      </p:sp>
      <p:pic>
        <p:nvPicPr>
          <p:cNvPr id="4" name="图片 3" descr="f970510626a34446a1ed5885c3443a7f7b8bf8d8fbf1467c8a879548e1e84de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480224"/>
            <a:ext cx="7783830" cy="238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20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数据集</a:t>
            </a:r>
            <a:endParaRPr lang="zh-CN" altLang="en-US" dirty="0"/>
          </a:p>
        </p:txBody>
      </p:sp>
      <p:pic>
        <p:nvPicPr>
          <p:cNvPr id="4" name="内容占位符 3" descr="labelimg得到文件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5441" y="1846263"/>
            <a:ext cx="5561443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09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算法</a:t>
            </a:r>
            <a:endParaRPr lang="zh-CN" altLang="en-US" dirty="0"/>
          </a:p>
        </p:txBody>
      </p:sp>
      <p:pic>
        <p:nvPicPr>
          <p:cNvPr id="4" name="内容占位符 3" descr="yolov5网络结构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1" y="2612571"/>
            <a:ext cx="9841422" cy="325641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58537" y="2181497"/>
            <a:ext cx="802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yolov5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7342519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300</TotalTime>
  <Words>769</Words>
  <Application>Microsoft Office PowerPoint</Application>
  <PresentationFormat>宽屏</PresentationFormat>
  <Paragraphs>57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2" baseType="lpstr">
      <vt:lpstr>宋体</vt:lpstr>
      <vt:lpstr>Calibri</vt:lpstr>
      <vt:lpstr>Calibri Light</vt:lpstr>
      <vt:lpstr>回顾</vt:lpstr>
      <vt:lpstr>场景人流检测</vt:lpstr>
      <vt:lpstr>目录</vt:lpstr>
      <vt:lpstr>研究现状</vt:lpstr>
      <vt:lpstr>研究现状</vt:lpstr>
      <vt:lpstr>问题定义</vt:lpstr>
      <vt:lpstr>问题定义</vt:lpstr>
      <vt:lpstr>问题定义</vt:lpstr>
      <vt:lpstr>数据集</vt:lpstr>
      <vt:lpstr>算法</vt:lpstr>
      <vt:lpstr>算法</vt:lpstr>
      <vt:lpstr>算法</vt:lpstr>
      <vt:lpstr>算法</vt:lpstr>
      <vt:lpstr>算法</vt:lpstr>
      <vt:lpstr>算法</vt:lpstr>
      <vt:lpstr>算法 sort和deepsort工作流程</vt:lpstr>
      <vt:lpstr>演示结果</vt:lpstr>
      <vt:lpstr>贡献分配</vt:lpstr>
      <vt:lpstr>谢谢大家观看</vt:lpstr>
    </vt:vector>
  </TitlesOfParts>
  <Company>Razer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8613051426011</dc:creator>
  <cp:lastModifiedBy>8613051426011</cp:lastModifiedBy>
  <cp:revision>24</cp:revision>
  <dcterms:created xsi:type="dcterms:W3CDTF">2024-06-23T12:29:37Z</dcterms:created>
  <dcterms:modified xsi:type="dcterms:W3CDTF">2024-06-25T16:41:55Z</dcterms:modified>
</cp:coreProperties>
</file>